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82" r:id="rId2"/>
    <p:sldId id="324" r:id="rId3"/>
    <p:sldId id="323" r:id="rId4"/>
    <p:sldId id="311" r:id="rId5"/>
    <p:sldId id="315" r:id="rId6"/>
    <p:sldId id="260" r:id="rId7"/>
    <p:sldId id="266" r:id="rId8"/>
    <p:sldId id="264" r:id="rId9"/>
    <p:sldId id="265" r:id="rId10"/>
    <p:sldId id="267" r:id="rId11"/>
    <p:sldId id="294" r:id="rId12"/>
    <p:sldId id="269" r:id="rId13"/>
    <p:sldId id="319" r:id="rId14"/>
    <p:sldId id="270" r:id="rId15"/>
    <p:sldId id="271" r:id="rId16"/>
    <p:sldId id="268" r:id="rId17"/>
    <p:sldId id="316" r:id="rId18"/>
    <p:sldId id="26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631"/>
    <p:restoredTop sz="86514"/>
  </p:normalViewPr>
  <p:slideViewPr>
    <p:cSldViewPr snapToGrid="0" snapToObjects="1">
      <p:cViewPr varScale="1">
        <p:scale>
          <a:sx n="59" d="100"/>
          <a:sy n="59" d="100"/>
        </p:scale>
        <p:origin x="192" y="9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2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tiff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FC400-01E7-2143-92E9-6F774D116E08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CD559-08C5-3547-989A-915E72C174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22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CD559-08C5-3547-989A-915E72C174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35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CD559-08C5-3547-989A-915E72C174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774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7CD559-08C5-3547-989A-915E72C174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02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07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97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306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90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63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9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50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47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67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56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0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56EDE5-C7DD-8549-9CF6-6E7F3452E30F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25CAE-44B2-DD4A-94EB-C6A7ABB53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68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ogical_argument" TargetMode="External"/><Relationship Id="rId2" Type="http://schemas.openxmlformats.org/officeDocument/2006/relationships/hyperlink" Target="https://en.wikipedia.org/wiki/Greek_languag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Propositions" TargetMode="External"/><Relationship Id="rId5" Type="http://schemas.openxmlformats.org/officeDocument/2006/relationships/hyperlink" Target="https://en.wikipedia.org/wiki/Logical_consequence" TargetMode="External"/><Relationship Id="rId4" Type="http://schemas.openxmlformats.org/officeDocument/2006/relationships/hyperlink" Target="https://en.wikipedia.org/wiki/Deductive_reasoning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p.wisc.edu/?initObj=0020" TargetMode="External"/><Relationship Id="rId2" Type="http://schemas.openxmlformats.org/officeDocument/2006/relationships/hyperlink" Target="mailto:jhuynh5@wisc.ed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030" y="2157045"/>
            <a:ext cx="5673969" cy="914401"/>
          </a:xfrm>
        </p:spPr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FF0000"/>
                </a:solidFill>
              </a:rPr>
              <a:t>Week 3</a:t>
            </a:r>
            <a:br>
              <a:rPr lang="en-US" sz="2700" dirty="0"/>
            </a:br>
            <a:br>
              <a:rPr lang="en-US" sz="2000" dirty="0"/>
            </a:br>
            <a:r>
              <a:rPr lang="en-US" sz="2000" dirty="0"/>
              <a:t>“Young Children’s Thinking About Ethnic Differences,” Ramsay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 “Microaggressions and the Asian American Experience,” Sue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 “Confirming and Disconfirming Stereotypes,” Lee and Zhou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>
                <a:solidFill>
                  <a:srgbClr val="FF0000"/>
                </a:solidFill>
              </a:rPr>
              <a:t>by Wed read: </a:t>
            </a:r>
            <a:r>
              <a:rPr lang="en-US" sz="2000" i="1" dirty="0"/>
              <a:t>The Name Jar</a:t>
            </a:r>
            <a:r>
              <a:rPr lang="en-US" sz="2000" dirty="0"/>
              <a:t>, Choi; </a:t>
            </a:r>
            <a:r>
              <a:rPr lang="en-US" sz="2000" i="1" dirty="0"/>
              <a:t>Yoko</a:t>
            </a:r>
            <a:r>
              <a:rPr lang="en-US" sz="2000" dirty="0"/>
              <a:t>, Wells </a:t>
            </a:r>
            <a:br>
              <a:rPr lang="en-US" sz="2000" dirty="0"/>
            </a:br>
            <a:r>
              <a:rPr lang="en-US" sz="2000" dirty="0"/>
              <a:t>and </a:t>
            </a:r>
            <a:r>
              <a:rPr lang="en-US" sz="2000" b="1" dirty="0"/>
              <a:t>Media: </a:t>
            </a:r>
            <a:r>
              <a:rPr lang="en-US" sz="2000" dirty="0"/>
              <a:t>“Peanut Butter, Jelly and Racism,” </a:t>
            </a:r>
            <a:r>
              <a:rPr lang="en-US" sz="2000" dirty="0" err="1"/>
              <a:t>Reshamwala</a:t>
            </a:r>
            <a:br>
              <a:rPr lang="en-US" sz="2000" dirty="0"/>
            </a:br>
            <a:br>
              <a:rPr lang="en-US" sz="20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694" y="4075566"/>
            <a:ext cx="10722443" cy="2427975"/>
          </a:xfrm>
        </p:spPr>
        <p:txBody>
          <a:bodyPr>
            <a:normAutofit fontScale="70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</a:rPr>
              <a:t>Agenda this week: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7030A0"/>
                </a:solidFill>
              </a:rPr>
              <a:t>Mon: </a:t>
            </a:r>
            <a:r>
              <a:rPr lang="en-US" dirty="0"/>
              <a:t>understanding the structure of stereotyping: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--categorization as a function of cognitive development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--as a function of faulty reasoning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solidFill>
                  <a:srgbClr val="7030A0"/>
                </a:solidFill>
              </a:rPr>
              <a:t>Wed: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--why stereotypes persist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/>
              <a:t>--literature as diversity pedagogy: hopes and limitations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F0D6FB-BE40-2849-9CD3-4722494E0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240" y="515331"/>
            <a:ext cx="5040128" cy="509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323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376" y="211873"/>
            <a:ext cx="10662424" cy="1478815"/>
          </a:xfrm>
        </p:spPr>
        <p:txBody>
          <a:bodyPr>
            <a:noAutofit/>
          </a:bodyPr>
          <a:lstStyle/>
          <a:p>
            <a:r>
              <a:rPr lang="en-US" sz="2400" b="1" dirty="0"/>
              <a:t>On young children’s “</a:t>
            </a:r>
            <a:r>
              <a:rPr lang="en-US" sz="2400" b="1" dirty="0" err="1"/>
              <a:t>transductive</a:t>
            </a:r>
            <a:r>
              <a:rPr lang="en-US" sz="2400" b="1" dirty="0"/>
              <a:t> </a:t>
            </a:r>
            <a:r>
              <a:rPr lang="en-US" sz="2400" b="1" dirty="0" err="1"/>
              <a:t>reasoning”as</a:t>
            </a:r>
            <a:r>
              <a:rPr lang="en-US" sz="2400" b="1" dirty="0"/>
              <a:t> a function of </a:t>
            </a:r>
            <a:r>
              <a:rPr lang="en-US" sz="2400" b="1" dirty="0">
                <a:solidFill>
                  <a:srgbClr val="0070C0"/>
                </a:solidFill>
              </a:rPr>
              <a:t>cognitive development </a:t>
            </a:r>
            <a:br>
              <a:rPr lang="en-US" sz="2400" b="1" dirty="0">
                <a:solidFill>
                  <a:srgbClr val="0070C0"/>
                </a:solidFill>
              </a:rPr>
            </a:br>
            <a:r>
              <a:rPr lang="en-US" sz="2400" dirty="0"/>
              <a:t>in “Young Children’s Thinking About Ethnic Differences,” Patricia Ramsay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Children’s group generalizations based on their experiences: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1. “Chinese people always eat in restaurants” (p. 62)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2. “brown people always fight” (p. 62)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Are these statements examples of prejudice? Are they innocent? If racial beliefs are derived from </a:t>
            </a:r>
            <a:r>
              <a:rPr lang="en-US" i="1" dirty="0"/>
              <a:t>anyone’s</a:t>
            </a:r>
            <a:r>
              <a:rPr lang="en-US" dirty="0"/>
              <a:t> experience, how can we counteract the illogical fallacy of these overgeneralizations?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74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D12FD-EB5D-FB40-AB8C-1AB97D202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From</a:t>
            </a:r>
            <a:br>
              <a:rPr lang="en-US" sz="2800" dirty="0"/>
            </a:br>
            <a:r>
              <a:rPr lang="en-US" sz="2800" dirty="0"/>
              <a:t>“Young Children’s Thinking About Ethnic Differences,” Ramsay, p. 62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F8F28-D75E-D247-9E8A-30A4B6A3E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“After one altercation with one of his two Black classmates, a 5-year-old White child told his mother that ‘brown people always fight.’  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This child linked two concrete pieces of information, the fight and his opponent’s skin color, and assumed that </a:t>
            </a:r>
            <a:r>
              <a:rPr lang="en-US" dirty="0">
                <a:solidFill>
                  <a:srgbClr val="FF0000"/>
                </a:solidFill>
              </a:rPr>
              <a:t>people who are alike in one respect must be similar in all respects</a:t>
            </a:r>
            <a:r>
              <a:rPr lang="en-US" dirty="0"/>
              <a:t>. He was unable to consider at that time that he also had fights with White classmates and that there was a Black child with whom he did not fight” (Ramsey, p. 62).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784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9991725" cy="1863725"/>
          </a:xfrm>
        </p:spPr>
        <p:txBody>
          <a:bodyPr>
            <a:normAutofit fontScale="90000"/>
          </a:bodyPr>
          <a:lstStyle/>
          <a:p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anecdote: an acquaintance’s adult memory thinking back to schooling in Los Angeles: </a:t>
            </a:r>
            <a:br>
              <a:rPr lang="en-US" sz="3200" dirty="0"/>
            </a:br>
            <a:r>
              <a:rPr lang="en-US" sz="3200" dirty="0"/>
              <a:t>“Black kids always tried to beat me up.”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900363"/>
            <a:ext cx="10515601" cy="3276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Logic behind the statement as a form of faulty </a:t>
            </a:r>
            <a:r>
              <a:rPr lang="en-US" dirty="0" err="1"/>
              <a:t>transductive</a:t>
            </a:r>
            <a:r>
              <a:rPr lang="en-US" dirty="0"/>
              <a:t> reasoning:</a:t>
            </a:r>
          </a:p>
          <a:p>
            <a:endParaRPr lang="en-US" dirty="0"/>
          </a:p>
          <a:p>
            <a:r>
              <a:rPr lang="en-US" dirty="0"/>
              <a:t>Sammy threatened to beat me up.</a:t>
            </a:r>
          </a:p>
          <a:p>
            <a:r>
              <a:rPr lang="en-US" dirty="0"/>
              <a:t>Sammy is black.</a:t>
            </a:r>
          </a:p>
          <a:p>
            <a:r>
              <a:rPr lang="en-US" dirty="0"/>
              <a:t>Therefore, black kids always tried to beat me up.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816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9934575" cy="1878013"/>
          </a:xfrm>
        </p:spPr>
        <p:txBody>
          <a:bodyPr>
            <a:normAutofit fontScale="90000"/>
          </a:bodyPr>
          <a:lstStyle/>
          <a:p>
            <a:br>
              <a:rPr lang="en-US" sz="3200" dirty="0"/>
            </a:br>
            <a:r>
              <a:rPr lang="en-US" sz="3200" dirty="0"/>
              <a:t>from Ramsey, </a:t>
            </a:r>
            <a:r>
              <a:rPr lang="en-US" sz="2700" dirty="0"/>
              <a:t>“Young Children Thinking about Ethnic Differences”: </a:t>
            </a:r>
            <a:br>
              <a:rPr lang="en-US" sz="2700" dirty="0"/>
            </a:br>
            <a:r>
              <a:rPr lang="en-US" sz="3200" dirty="0"/>
              <a:t>“brown people always fight” (p. 62)</a:t>
            </a:r>
            <a:br>
              <a:rPr lang="en-US" sz="3200" b="1" dirty="0"/>
            </a:br>
            <a:br>
              <a:rPr lang="en-US" sz="3200" b="1" dirty="0"/>
            </a:br>
            <a:r>
              <a:rPr lang="en-US" sz="3200" b="1" dirty="0"/>
              <a:t>and </a:t>
            </a:r>
            <a:r>
              <a:rPr lang="en-US" sz="3200" b="1" dirty="0" err="1"/>
              <a:t>anecdote:</a:t>
            </a:r>
            <a:r>
              <a:rPr lang="en-US" sz="3200" dirty="0" err="1"/>
              <a:t>“Black</a:t>
            </a:r>
            <a:r>
              <a:rPr lang="en-US" sz="3200" dirty="0"/>
              <a:t> kids always tried to beat me up.”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logic behind the statement as a form of faulty </a:t>
            </a:r>
            <a:r>
              <a:rPr lang="en-US" dirty="0" err="1"/>
              <a:t>transductive</a:t>
            </a:r>
            <a:r>
              <a:rPr lang="en-US" dirty="0"/>
              <a:t> reasoning:</a:t>
            </a:r>
          </a:p>
          <a:p>
            <a:endParaRPr lang="en-US" dirty="0"/>
          </a:p>
          <a:p>
            <a:r>
              <a:rPr lang="en-US" dirty="0"/>
              <a:t>Sammy threatened to beat me up.</a:t>
            </a:r>
          </a:p>
          <a:p>
            <a:r>
              <a:rPr lang="en-US" dirty="0"/>
              <a:t>Sammy is black.</a:t>
            </a:r>
          </a:p>
          <a:p>
            <a:r>
              <a:rPr lang="en-US" dirty="0"/>
              <a:t>Therefore, black kids always tried to beat me up.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427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945087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A </a:t>
            </a:r>
            <a:r>
              <a:rPr lang="en-US" sz="2400" b="1" dirty="0"/>
              <a:t>syllogism</a:t>
            </a:r>
            <a:r>
              <a:rPr lang="en-US" sz="2400" dirty="0"/>
              <a:t>: (</a:t>
            </a:r>
            <a:r>
              <a:rPr lang="en-US" sz="2400" u="sng" dirty="0">
                <a:hlinkClick r:id="rId2" tooltip="Greek language"/>
              </a:rPr>
              <a:t>Greek</a:t>
            </a:r>
            <a:r>
              <a:rPr lang="en-US" sz="2400" dirty="0"/>
              <a:t>: "conclusion, inference") is a kind of </a:t>
            </a:r>
            <a:r>
              <a:rPr lang="en-US" sz="2400" u="sng" dirty="0">
                <a:hlinkClick r:id="rId3" tooltip="Logical argument"/>
              </a:rPr>
              <a:t>logical argument</a:t>
            </a:r>
            <a:r>
              <a:rPr lang="en-US" sz="2400" dirty="0"/>
              <a:t> that applies </a:t>
            </a:r>
            <a:r>
              <a:rPr lang="en-US" sz="2400" u="sng" dirty="0">
                <a:hlinkClick r:id="rId4" tooltip="Deductive reasoning"/>
              </a:rPr>
              <a:t>deductive reasoning</a:t>
            </a:r>
            <a:r>
              <a:rPr lang="en-US" sz="2400" dirty="0"/>
              <a:t> to arrive at a </a:t>
            </a:r>
            <a:r>
              <a:rPr lang="en-US" sz="2400" u="sng" dirty="0">
                <a:hlinkClick r:id="rId5" tooltip="Logical consequence"/>
              </a:rPr>
              <a:t>conclusion</a:t>
            </a:r>
            <a:r>
              <a:rPr lang="en-US" sz="2400" dirty="0"/>
              <a:t> based on two or more </a:t>
            </a:r>
            <a:r>
              <a:rPr lang="en-US" sz="2400" u="sng" dirty="0">
                <a:hlinkClick r:id="rId6" tooltip="Propositions"/>
              </a:rPr>
              <a:t>propositions</a:t>
            </a:r>
            <a:r>
              <a:rPr lang="en-US" sz="2400" dirty="0"/>
              <a:t> that are asserted or assumed to be true.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2528349"/>
            <a:ext cx="8229600" cy="354918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A. All men are mortal.  </a:t>
            </a:r>
            <a:r>
              <a:rPr lang="en-US" sz="2000" dirty="0">
                <a:solidFill>
                  <a:srgbClr val="FF0000"/>
                </a:solidFill>
              </a:rPr>
              <a:t>Major premise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/>
              <a:t>B. Socrates is a man.  </a:t>
            </a:r>
            <a:r>
              <a:rPr lang="en-US" sz="2000" dirty="0">
                <a:solidFill>
                  <a:srgbClr val="FF0000"/>
                </a:solidFill>
              </a:rPr>
              <a:t>Minor premise</a:t>
            </a:r>
            <a:br>
              <a:rPr lang="en-US" sz="2000" dirty="0">
                <a:solidFill>
                  <a:srgbClr val="FF0000"/>
                </a:solidFill>
              </a:rPr>
            </a:br>
            <a:endParaRPr lang="en-US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/>
              <a:t>C. Therefore, Socrates is mortal.  </a:t>
            </a:r>
            <a:r>
              <a:rPr lang="en-US" sz="2000" dirty="0">
                <a:solidFill>
                  <a:srgbClr val="FF0000"/>
                </a:solidFill>
              </a:rPr>
              <a:t>Conclusion deduced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349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35448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826896" y="543754"/>
            <a:ext cx="4038600" cy="45259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B21339"/>
                </a:solidFill>
              </a:rPr>
              <a:t>A is predicated of all B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B is predicated of all C</a:t>
            </a:r>
          </a:p>
          <a:p>
            <a:r>
              <a:rPr lang="en-US" dirty="0">
                <a:solidFill>
                  <a:srgbClr val="0000FF"/>
                </a:solidFill>
              </a:rPr>
              <a:t>Therefore A is predicated of all C.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298516" y="2516480"/>
            <a:ext cx="4912285" cy="4166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false deduction or </a:t>
            </a:r>
          </a:p>
          <a:p>
            <a:pPr marL="0" indent="0">
              <a:buNone/>
            </a:pPr>
            <a:r>
              <a:rPr lang="en-US" dirty="0"/>
              <a:t>logical fallacy politicized: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r>
              <a:rPr lang="en-US" dirty="0">
                <a:solidFill>
                  <a:srgbClr val="B21339"/>
                </a:solidFill>
              </a:rPr>
              <a:t>All terrorists are Muslim.</a:t>
            </a:r>
          </a:p>
          <a:p>
            <a:r>
              <a:rPr lang="en-US" dirty="0">
                <a:solidFill>
                  <a:srgbClr val="31859C"/>
                </a:solidFill>
              </a:rPr>
              <a:t>Mohammed is Muslim. </a:t>
            </a:r>
          </a:p>
          <a:p>
            <a:r>
              <a:rPr lang="en-US" dirty="0">
                <a:solidFill>
                  <a:srgbClr val="0000FF"/>
                </a:solidFill>
              </a:rPr>
              <a:t>Therefore, Mohammed is a terrorist.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660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Belief: </a:t>
            </a:r>
            <a:r>
              <a:rPr lang="en-US" b="1" dirty="0"/>
              <a:t>Prejudiced people are just ignorant.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Restated: 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</a:rPr>
              <a:t>Holding prejudices about groups may reflect a developmental inability to process complex pieces of information. Like children, those who stereotypes rely upon faulty “</a:t>
            </a:r>
            <a:r>
              <a:rPr lang="en-US" dirty="0" err="1">
                <a:solidFill>
                  <a:srgbClr val="008000"/>
                </a:solidFill>
              </a:rPr>
              <a:t>transductive</a:t>
            </a:r>
            <a:r>
              <a:rPr lang="en-US" dirty="0">
                <a:solidFill>
                  <a:srgbClr val="008000"/>
                </a:solidFill>
              </a:rPr>
              <a:t> reasoning.” </a:t>
            </a:r>
          </a:p>
          <a:p>
            <a:pPr marL="0" indent="0">
              <a:buNone/>
            </a:pPr>
            <a:endParaRPr lang="en-US" dirty="0">
              <a:solidFill>
                <a:srgbClr val="008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8000"/>
              </a:solidFill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9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319FA-80CB-A747-93E5-7D52335BE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2" y="2071316"/>
            <a:ext cx="7103165" cy="4588944"/>
          </a:xfrm>
        </p:spPr>
        <p:txBody>
          <a:bodyPr anchor="t"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br>
              <a:rPr lang="en-US" sz="2200" dirty="0"/>
            </a:br>
            <a:r>
              <a:rPr lang="en-US" sz="2200" dirty="0"/>
              <a:t>“In their search for coherence, people often </a:t>
            </a:r>
            <a:r>
              <a:rPr lang="en-US" sz="2200" b="1" dirty="0"/>
              <a:t>suppress</a:t>
            </a:r>
            <a:r>
              <a:rPr lang="en-US" sz="2200" dirty="0"/>
              <a:t> individual variations to support group generalizations. This phenomenon is </a:t>
            </a:r>
            <a:r>
              <a:rPr lang="en-US" sz="2200" b="1" dirty="0"/>
              <a:t>particularly true for children </a:t>
            </a:r>
            <a:r>
              <a:rPr lang="en-US" sz="2200" dirty="0"/>
              <a:t>because they can focus only on </a:t>
            </a:r>
            <a:r>
              <a:rPr lang="en-US" sz="2200" b="1" dirty="0"/>
              <a:t>one attribute </a:t>
            </a:r>
            <a:r>
              <a:rPr lang="en-US" sz="2200" dirty="0"/>
              <a:t>at a time” 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(Ramsey, “Young Children’s Thinking about Ethnic Differences,” p. 68, emphasis mine).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br>
              <a:rPr lang="en-US" sz="2200" dirty="0"/>
            </a:br>
            <a:endParaRPr lang="en-US" sz="2200" dirty="0"/>
          </a:p>
        </p:txBody>
      </p:sp>
      <p:pic>
        <p:nvPicPr>
          <p:cNvPr id="5" name="Picture 4" descr="A sticker of two pieces of bread with faces&#10;&#10;Description automatically generated">
            <a:extLst>
              <a:ext uri="{FF2B5EF4-FFF2-40B4-BE49-F238E27FC236}">
                <a16:creationId xmlns:a16="http://schemas.microsoft.com/office/drawing/2014/main" id="{F025DD39-0AB2-14E2-2D87-9F029A1291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8" r="2624" b="-3"/>
          <a:stretch/>
        </p:blipFill>
        <p:spPr>
          <a:xfrm>
            <a:off x="7949692" y="2356582"/>
            <a:ext cx="4330605" cy="450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30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097161-E8C0-7445-9A64-75D5CC80C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376" y="3433920"/>
            <a:ext cx="3274277" cy="42295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44453" y="200721"/>
            <a:ext cx="2939431" cy="379705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3597" y="714055"/>
            <a:ext cx="4685015" cy="4967555"/>
          </a:xfrm>
        </p:spPr>
        <p:txBody>
          <a:bodyPr>
            <a:normAutofit/>
          </a:bodyPr>
          <a:lstStyle/>
          <a:p>
            <a:endParaRPr lang="en-US" sz="2162" b="1" i="1" dirty="0"/>
          </a:p>
          <a:p>
            <a:pPr>
              <a:buNone/>
            </a:pPr>
            <a:endParaRPr lang="en-US" dirty="0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EF359E48-7B57-B249-96DD-A848D860B0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189376" y="0"/>
            <a:ext cx="3274277" cy="3424081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F0FEEE-7A58-BB4E-B940-3D4BB04EFD8E}"/>
              </a:ext>
            </a:extLst>
          </p:cNvPr>
          <p:cNvSpPr/>
          <p:nvPr/>
        </p:nvSpPr>
        <p:spPr>
          <a:xfrm>
            <a:off x="342901" y="371475"/>
            <a:ext cx="6057899" cy="85561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  <a:p>
            <a:r>
              <a:rPr lang="en-US" sz="2800" b="1" dirty="0">
                <a:solidFill>
                  <a:srgbClr val="7030A0"/>
                </a:solidFill>
              </a:rPr>
              <a:t>Read by Wed:</a:t>
            </a:r>
          </a:p>
          <a:p>
            <a:br>
              <a:rPr lang="en-US" sz="2800" b="1" dirty="0"/>
            </a:br>
            <a:r>
              <a:rPr lang="en-US" sz="2800" dirty="0"/>
              <a:t>“The Name Jar,” </a:t>
            </a:r>
            <a:r>
              <a:rPr lang="en-US" sz="2800" dirty="0" err="1"/>
              <a:t>Yansook</a:t>
            </a:r>
            <a:r>
              <a:rPr lang="en-US" sz="2800" dirty="0"/>
              <a:t> Choi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“Yoko,” Rosemary Wells</a:t>
            </a:r>
          </a:p>
          <a:p>
            <a:endParaRPr lang="en-US" sz="2800" b="1" dirty="0"/>
          </a:p>
          <a:p>
            <a:endParaRPr lang="en-US" sz="2800" b="1" dirty="0"/>
          </a:p>
          <a:p>
            <a:r>
              <a:rPr lang="en-US" sz="2800" b="1" dirty="0"/>
              <a:t>To think about:</a:t>
            </a:r>
          </a:p>
          <a:p>
            <a:endParaRPr lang="en-US" sz="2800" b="1" dirty="0"/>
          </a:p>
          <a:p>
            <a:r>
              <a:rPr lang="en-US" sz="2800" dirty="0"/>
              <a:t>Do you recall a moment in childhood in which you became aware of the categorizations that adults use, perhaps a moment in which you overapplied that categorization?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Would you share either of these books on the right with your (hypothetical, actual) child?    Why/why not?</a:t>
            </a:r>
          </a:p>
        </p:txBody>
      </p:sp>
    </p:spTree>
    <p:extLst>
      <p:ext uri="{BB962C8B-B14F-4D97-AF65-F5344CB8AC3E}">
        <p14:creationId xmlns:p14="http://schemas.microsoft.com/office/powerpoint/2010/main" val="3720091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1AF3A-EF8D-F027-39D7-C5E4F8206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240108" cy="772013"/>
          </a:xfrm>
        </p:spPr>
        <p:txBody>
          <a:bodyPr/>
          <a:lstStyle/>
          <a:p>
            <a:r>
              <a:rPr lang="en-US" dirty="0"/>
              <a:t>Announcements: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AE0EF-406F-976A-25EA-21890D76A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323" y="1137138"/>
            <a:ext cx="11218985" cy="5533293"/>
          </a:xfrm>
        </p:spPr>
        <p:txBody>
          <a:bodyPr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18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Psycholinguistics Lab 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 currently conducting a study looking into how people who know one language versus multiple languages use linguistic information.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(1) We are looking for </a:t>
            </a:r>
            <a:r>
              <a:rPr lang="en-US" sz="18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native speakers of Spanish who are proficient in English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(2) Online or at the Psycholinguistics Lab (Helen C. White 7103).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(3)  It will take about </a:t>
            </a:r>
            <a:r>
              <a:rPr lang="en-US" sz="18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 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minutes to complete.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(4)  You will (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complete a short language background questionnaire and (ii) make decisions on visual and auditory stimuli presented through a computer.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(5) You will be </a:t>
            </a:r>
            <a:r>
              <a:rPr lang="en-US" sz="18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compensated $5.00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your time.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contact </a:t>
            </a:r>
            <a:r>
              <a:rPr lang="en-US" sz="1800" u="sng" kern="100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jhuynh5@wisc.edu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to schedule a session, Juliet Huynh, Assistant Professor, Department of English</a:t>
            </a:r>
            <a:endParaRPr lang="en-US" sz="1800" kern="1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AND TODAY </a:t>
            </a:r>
          </a:p>
          <a:p>
            <a:pPr marL="0" indent="0">
              <a:buNone/>
            </a:pPr>
            <a:r>
              <a:rPr lang="en-US" sz="2400" kern="0" dirty="0"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Monday, September 18, </a:t>
            </a:r>
            <a:r>
              <a:rPr lang="en-US" sz="2400" b="1" kern="0" dirty="0"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6-8 p.m.</a:t>
            </a:r>
            <a:endParaRPr lang="en-US" sz="24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kern="0" dirty="0"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MSC Lounge (249),</a:t>
            </a:r>
            <a:r>
              <a:rPr lang="en-US" sz="2400" kern="0" dirty="0">
                <a:solidFill>
                  <a:srgbClr val="0479A8"/>
                </a:solidFill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 Red Gym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kern="0" dirty="0"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APIDA (Asian Pacific Islander Desi American) Student Center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kern="0" dirty="0"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New Student Welcome 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kern="0" dirty="0"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contact Kevin Wong at </a:t>
            </a:r>
            <a:r>
              <a:rPr lang="en-US" sz="2400" kern="0" dirty="0" err="1"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kevin.wong@wisc.edu</a:t>
            </a:r>
            <a:r>
              <a:rPr lang="en-US" sz="2400" kern="0" dirty="0">
                <a:effectLst/>
                <a:latin typeface="inheri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1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506F8-84E5-DD43-B54B-BCFD039C0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From Lee and Zhou, 123</a:t>
            </a:r>
            <a:br>
              <a:rPr lang="en-US" dirty="0"/>
            </a:br>
            <a:r>
              <a:rPr lang="en-US" dirty="0"/>
              <a:t>“Symbolic Capital and Stereotype Promise”: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13394-0570-0B47-BAF5-E70BA41B9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934200" cy="424692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Definition: </a:t>
            </a:r>
          </a:p>
          <a:p>
            <a:pPr marL="0" indent="0">
              <a:buNone/>
            </a:pPr>
            <a:r>
              <a:rPr lang="en-US" dirty="0"/>
              <a:t>“Stereotypes are widely held, oversimplified, fixed images or ideas of particular groups” (123).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D6DA4B-C8DD-EF44-BDD8-4C09DF01D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1" y="1990481"/>
            <a:ext cx="4434616" cy="486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4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63993-1B05-A14F-82D0-BFDE025FC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228600"/>
            <a:ext cx="10871200" cy="1462088"/>
          </a:xfrm>
        </p:spPr>
        <p:txBody>
          <a:bodyPr>
            <a:normAutofit fontScale="90000"/>
          </a:bodyPr>
          <a:lstStyle/>
          <a:p>
            <a:r>
              <a:rPr lang="en-US" sz="3100" dirty="0">
                <a:solidFill>
                  <a:srgbClr val="FF0000"/>
                </a:solidFill>
              </a:rPr>
              <a:t>2. Media and the power of a (racial) belief system or discourse</a:t>
            </a:r>
            <a:br>
              <a:rPr lang="en-US" sz="2700" dirty="0">
                <a:solidFill>
                  <a:srgbClr val="00B050"/>
                </a:solidFill>
              </a:rPr>
            </a:br>
            <a:br>
              <a:rPr lang="en-US" sz="2700" dirty="0">
                <a:solidFill>
                  <a:srgbClr val="00B050"/>
                </a:solidFill>
              </a:rPr>
            </a:br>
            <a:r>
              <a:rPr lang="en-US" sz="2700" dirty="0"/>
              <a:t>Ono and Pham: p. 26-27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9B2AB-C4F7-DF46-8705-DE9F026B3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“There is no one-to-one correlation between what the media construct and what people think, of course, or even between what media producers ‘intend’ and what ends up on the screen” (26)  </a:t>
            </a:r>
          </a:p>
          <a:p>
            <a:pPr marL="0" indent="0">
              <a:buNone/>
            </a:pPr>
            <a:r>
              <a:rPr lang="en-US" dirty="0"/>
              <a:t>but</a:t>
            </a:r>
          </a:p>
          <a:p>
            <a:pPr marL="0" indent="0">
              <a:buNone/>
            </a:pPr>
            <a:r>
              <a:rPr lang="en-US" dirty="0"/>
              <a:t>[b]</a:t>
            </a:r>
            <a:r>
              <a:rPr lang="en-US" dirty="0" err="1"/>
              <a:t>ecause</a:t>
            </a:r>
            <a:r>
              <a:rPr lang="en-US" dirty="0"/>
              <a:t> most dominant, mainstream media makers form their own ideas based on their subjective knowledge of and experiences with Asians and Asian Americans, powerful representations such as yellow peril . . . may help to define for the broader society who Asians and Asian Americans are” (27).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775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4359C-C9A3-3E41-A91A-49738687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From “Racial Microaggressions and the Asian American Experience,” </a:t>
            </a:r>
            <a:br>
              <a:rPr lang="en-US" sz="2400" dirty="0"/>
            </a:br>
            <a:r>
              <a:rPr lang="en-US" sz="2400" dirty="0" err="1"/>
              <a:t>Derald</a:t>
            </a:r>
            <a:r>
              <a:rPr lang="en-US" sz="2400" dirty="0"/>
              <a:t> Wing Sue, et. al.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61A1F-9586-0D4E-B110-6AEFB4A9D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385" y="1690688"/>
            <a:ext cx="10650415" cy="49738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“[M]</a:t>
            </a:r>
            <a:r>
              <a:rPr lang="en-US" dirty="0" err="1"/>
              <a:t>icroaggressions</a:t>
            </a:r>
            <a:r>
              <a:rPr lang="en-US" dirty="0"/>
              <a:t> are brief, everyday exchanges that send denigrating messages to people of color because they belong to a racial minority group” (Sue et. al p. 72).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“The ‘old fashioned’ type where racial hatred was overt, direct, and often intentional, has increasingly morphed into a contemporary form that is subtle, indirect, and often disguised. Studies on the existence of implicit stereotyping suggest that the </a:t>
            </a:r>
            <a:r>
              <a:rPr lang="en-US" b="1" dirty="0"/>
              <a:t>new form of racism</a:t>
            </a:r>
            <a:r>
              <a:rPr lang="en-US" dirty="0"/>
              <a:t> is most likely to be evident in </a:t>
            </a:r>
            <a:r>
              <a:rPr lang="en-US" b="1" dirty="0"/>
              <a:t>well-intentioned </a:t>
            </a:r>
            <a:r>
              <a:rPr lang="en-US" dirty="0"/>
              <a:t>White Americans who are unaware they hold beliefs and attitudes that are detrimental to people of color . . . The ‘new ‘ manifestation of racism has been likened to </a:t>
            </a:r>
            <a:r>
              <a:rPr lang="en-US" b="1" dirty="0"/>
              <a:t>carbon monoxide,</a:t>
            </a:r>
            <a:r>
              <a:rPr lang="en-US" dirty="0"/>
              <a:t> invisible, but potentially lethal” (emphasis mine, p. 72). </a:t>
            </a:r>
          </a:p>
        </p:txBody>
      </p:sp>
    </p:spTree>
    <p:extLst>
      <p:ext uri="{BB962C8B-B14F-4D97-AF65-F5344CB8AC3E}">
        <p14:creationId xmlns:p14="http://schemas.microsoft.com/office/powerpoint/2010/main" val="390229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6"/>
            <a:ext cx="9876692" cy="127244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2369" y="1111982"/>
            <a:ext cx="10861431" cy="5064981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/>
              <a:t>Pivot from evaluating stereotyping from the point of view of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effectLst/>
                <a:latin typeface="Times"/>
                <a:ea typeface="Times"/>
                <a:cs typeface="Times New Roman" panose="02020603050405020304" pitchFamily="18" charset="0"/>
              </a:rPr>
              <a:t>--content (US ideas about Asian/Americans)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--accuracy (true or false)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--ethics—</a:t>
            </a:r>
            <a:r>
              <a:rPr lang="en-US" i="1" dirty="0"/>
              <a:t>good</a:t>
            </a:r>
            <a:r>
              <a:rPr lang="en-US" dirty="0"/>
              <a:t> images vs. </a:t>
            </a:r>
            <a:r>
              <a:rPr lang="en-US" i="1" dirty="0"/>
              <a:t>bad</a:t>
            </a:r>
            <a:r>
              <a:rPr lang="en-US" dirty="0"/>
              <a:t> ones;  hurtful representation or “symbolic capital” (Lee and Zhou)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/>
              <a:t>How might we look at stereotyping as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/>
              <a:t>a </a:t>
            </a:r>
            <a:r>
              <a:rPr lang="en-US" sz="3600" dirty="0">
                <a:solidFill>
                  <a:srgbClr val="0070C0"/>
                </a:solidFill>
              </a:rPr>
              <a:t>cognitive process?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0591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/>
              <a:t>“universal” processes of categorization: </a:t>
            </a:r>
            <a:br>
              <a:rPr lang="en-US" sz="3200" dirty="0"/>
            </a:br>
            <a:r>
              <a:rPr lang="en-US" sz="3200" dirty="0"/>
              <a:t>“One of these things is not like the other”</a:t>
            </a:r>
          </a:p>
        </p:txBody>
      </p:sp>
      <p:pic>
        <p:nvPicPr>
          <p:cNvPr id="4" name="Content Placeholder 3" descr="sesam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75" r="-193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39489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the processes of group categorization in the developmental psychology of children: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906125" cy="456088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From “Young Children’s Thinking about Ethnic Differences,” Ramsey, p.58: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“[C]</a:t>
            </a:r>
            <a:r>
              <a:rPr lang="en-US" dirty="0" err="1"/>
              <a:t>hildren</a:t>
            </a:r>
            <a:r>
              <a:rPr lang="en-US" dirty="0"/>
              <a:t> were asked to select two children out of the three that ‘go together’ . . . . Groups generally were formed along </a:t>
            </a:r>
            <a:r>
              <a:rPr lang="en-US" sz="3200" dirty="0"/>
              <a:t>visible traits </a:t>
            </a:r>
            <a:r>
              <a:rPr lang="en-US" dirty="0"/>
              <a:t>such as skin color, gender, hair, and clothing. The subjects used </a:t>
            </a:r>
            <a:r>
              <a:rPr lang="en-US" sz="3200" dirty="0"/>
              <a:t>race most frequently, </a:t>
            </a:r>
            <a:r>
              <a:rPr lang="en-US" dirty="0"/>
              <a:t>gender the next most frequently, and clothing least often.”</a:t>
            </a:r>
            <a:endParaRPr lang="en-US" sz="30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836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sz="3200" b="1" dirty="0"/>
              <a:t>How do “children acquire negative intergroup attitudes</a:t>
            </a:r>
            <a:r>
              <a:rPr lang="en-US" sz="3200" dirty="0"/>
              <a:t>” (Katz)? </a:t>
            </a:r>
            <a:br>
              <a:rPr lang="en-US" sz="3200" dirty="0"/>
            </a:br>
            <a:r>
              <a:rPr lang="en-US" sz="3200" dirty="0"/>
              <a:t>[Can we really call these prejudices or biases?]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Obvious answers about society:</a:t>
            </a:r>
          </a:p>
          <a:p>
            <a:pPr marL="0" indent="0">
              <a:buNone/>
            </a:pPr>
            <a:r>
              <a:rPr lang="en-US" dirty="0"/>
              <a:t>--parents?</a:t>
            </a:r>
          </a:p>
          <a:p>
            <a:pPr marL="0" indent="0">
              <a:buNone/>
            </a:pPr>
            <a:r>
              <a:rPr lang="en-US" dirty="0"/>
              <a:t>--social environment: media, peers, teachers, etc.?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Less obvious theories:</a:t>
            </a:r>
          </a:p>
          <a:p>
            <a:pPr marL="0" indent="0">
              <a:buNone/>
            </a:pPr>
            <a:r>
              <a:rPr lang="en-US" sz="2000" dirty="0"/>
              <a:t>--innate preference for light over dark?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7030A0"/>
                </a:solidFill>
              </a:rPr>
              <a:t>--personality type—flexible vs. rigid?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>
                <a:solidFill>
                  <a:srgbClr val="008000"/>
                </a:solidFill>
              </a:rPr>
              <a:t>--vs. </a:t>
            </a:r>
            <a:r>
              <a:rPr lang="en-US" dirty="0">
                <a:solidFill>
                  <a:srgbClr val="0070C0"/>
                </a:solidFill>
              </a:rPr>
              <a:t>Understanding race-ethnicity as a reflection of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cognitive development, capacity to understand categorization</a:t>
            </a:r>
          </a:p>
        </p:txBody>
      </p:sp>
    </p:spTree>
    <p:extLst>
      <p:ext uri="{BB962C8B-B14F-4D97-AF65-F5344CB8AC3E}">
        <p14:creationId xmlns:p14="http://schemas.microsoft.com/office/powerpoint/2010/main" val="1211289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2947</TotalTime>
  <Words>1485</Words>
  <Application>Microsoft Macintosh PowerPoint</Application>
  <PresentationFormat>Widescreen</PresentationFormat>
  <Paragraphs>133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inherit</vt:lpstr>
      <vt:lpstr>Times</vt:lpstr>
      <vt:lpstr>Office Theme</vt:lpstr>
      <vt:lpstr>Week 3  “Young Children’s Thinking About Ethnic Differences,” Ramsay   “Microaggressions and the Asian American Experience,” Sue   “Confirming and Disconfirming Stereotypes,” Lee and Zhou  by Wed read: The Name Jar, Choi; Yoko, Wells  and Media: “Peanut Butter, Jelly and Racism,” Reshamwala  </vt:lpstr>
      <vt:lpstr>Announcements:</vt:lpstr>
      <vt:lpstr>From Lee and Zhou, 123 “Symbolic Capital and Stereotype Promise”: </vt:lpstr>
      <vt:lpstr>2. Media and the power of a (racial) belief system or discourse  Ono and Pham: p. 26-27 </vt:lpstr>
      <vt:lpstr>From “Racial Microaggressions and the Asian American Experience,”  Derald Wing Sue, et. al. </vt:lpstr>
      <vt:lpstr>PowerPoint Presentation</vt:lpstr>
      <vt:lpstr>“universal” processes of categorization:  “One of these things is not like the other”</vt:lpstr>
      <vt:lpstr>On the processes of group categorization in the developmental psychology of children:</vt:lpstr>
      <vt:lpstr>How do “children acquire negative intergroup attitudes” (Katz)?  [Can we really call these prejudices or biases?]</vt:lpstr>
      <vt:lpstr>On young children’s “transductive reasoning”as a function of cognitive development  in “Young Children’s Thinking About Ethnic Differences,” Patricia Ramsay </vt:lpstr>
      <vt:lpstr>From “Young Children’s Thinking About Ethnic Differences,” Ramsay, p. 62</vt:lpstr>
      <vt:lpstr>   anecdote: an acquaintance’s adult memory thinking back to schooling in Los Angeles:  “Black kids always tried to beat me up.”    </vt:lpstr>
      <vt:lpstr> from Ramsey, “Young Children Thinking about Ethnic Differences”:  “brown people always fight” (p. 62)  and anecdote:“Black kids always tried to beat me up.”</vt:lpstr>
      <vt:lpstr>A syllogism: (Greek: "conclusion, inference") is a kind of logical argument that applies deductive reasoning to arrive at a conclusion based on two or more propositions that are asserted or assumed to be true.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Next week read and post by Monday:  Tuesday: from Asian American Media Activism: Introduction: “The Role of Asian American Media Activism,” p. 1-34 and Ch. 1, “The Limits of Assimilation within Traditional Media Activism,” p. 35-72, Lopez   Thursday: “Cuties in Japan,” from Women, Media and Consumption in Japan, Kinsella  Recommended lecture for a posting make-up: Thurs. Sept. 14, 5:30 p.m.: panel on Charlottesville, Humanities NOW, UW Hillel, 611 Langdon St. </dc:title>
  <dc:creator>Microsoft Office User</dc:creator>
  <cp:lastModifiedBy>Misha O'KEEFFE</cp:lastModifiedBy>
  <cp:revision>187</cp:revision>
  <dcterms:created xsi:type="dcterms:W3CDTF">2017-09-08T17:10:45Z</dcterms:created>
  <dcterms:modified xsi:type="dcterms:W3CDTF">2023-10-16T16:04:45Z</dcterms:modified>
</cp:coreProperties>
</file>

<file path=docProps/thumbnail.jpeg>
</file>